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9C5C-0487-D731-7382-217F9880E050}" v="6" dt="2020-03-27T00:54:40.343"/>
    <p1510:client id="{41AB8D59-5276-8CB5-6DB0-2D03CDAB6BC9}" v="175" dt="2020-03-27T11:23:03.997"/>
    <p1510:client id="{6349A05C-A723-90C0-4F43-3B5D48EFD94A}" v="238" dt="2020-03-27T00:45:14.975"/>
    <p1510:client id="{931E1987-5649-A525-14D6-00FBFF36758B}" v="290" dt="2020-03-27T00:16:33.773"/>
    <p1510:client id="{93316D93-6685-7BAC-E17B-5070B8DDB076}" v="175" dt="2020-03-27T10:47:00.022"/>
    <p1510:client id="{FD72A01D-C5AE-3EBC-9472-678A9AD980CA}" v="2" dt="2020-03-27T10:36:0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0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7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0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2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9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3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8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2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6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7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8" r:id="rId6"/>
    <p:sldLayoutId id="2147483713" r:id="rId7"/>
    <p:sldLayoutId id="2147483714" r:id="rId8"/>
    <p:sldLayoutId id="2147483715" r:id="rId9"/>
    <p:sldLayoutId id="2147483717" r:id="rId10"/>
    <p:sldLayoutId id="21474837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00.84.124.155/decoder_control.cgi?command=1&amp;next_url=/proc/kco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2339.oipcam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oscam.eu/index.php/productattachments/index/download?id=129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AD5E2D05-BECE-41D8-B220-5B5F71A4A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63382-4A13-204B-B4A2-47CA7773C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737" y="3032582"/>
            <a:ext cx="5811676" cy="896989"/>
          </a:xfrm>
        </p:spPr>
        <p:txBody>
          <a:bodyPr anchor="b">
            <a:normAutofit/>
          </a:bodyPr>
          <a:lstStyle/>
          <a:p>
            <a:r>
              <a:rPr lang="en-CN" sz="4800" b="1" err="1">
                <a:solidFill>
                  <a:schemeClr val="bg1"/>
                </a:solidFill>
              </a:rPr>
              <a:t>Ebode</a:t>
            </a:r>
            <a:r>
              <a:rPr lang="en-CN" sz="4800" b="1">
                <a:solidFill>
                  <a:schemeClr val="bg1"/>
                </a:solidFill>
              </a:rPr>
              <a:t> Camera Security Analysis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2383D-D2B3-314B-AA8C-F389AD4CE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339" y="4834879"/>
            <a:ext cx="8950264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cap="all">
                <a:solidFill>
                  <a:schemeClr val="bg1"/>
                </a:solidFill>
                <a:latin typeface="Century Gothic"/>
              </a:rPr>
              <a:t>DXD946, MXY995, RXF964, HXX953, YXL1178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C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0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2917-AA81-B441-9EC7-D38A6489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Arbitrary</a:t>
            </a:r>
            <a:r>
              <a:rPr lang="zh-CN" altLang="en-US"/>
              <a:t> </a:t>
            </a:r>
            <a:r>
              <a:rPr lang="en-US" altLang="zh-CN"/>
              <a:t>File read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1818-2195-FA46-9583-17D249607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644851"/>
          </a:xfrm>
        </p:spPr>
        <p:txBody>
          <a:bodyPr/>
          <a:lstStyle/>
          <a:p>
            <a:r>
              <a:rPr lang="en-CN"/>
              <a:t>Downloading file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this link without need any authentication</a:t>
            </a:r>
          </a:p>
          <a:p>
            <a:pPr marL="0" indent="0">
              <a:buNone/>
            </a:pPr>
            <a:endParaRPr lang="en-CN"/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7F39056-0ACC-A64A-9B56-D0DF51F2D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1995" y="1929384"/>
            <a:ext cx="3560805" cy="2615603"/>
          </a:xfrm>
          <a:prstGeom prst="rect">
            <a:avLst/>
          </a:prstGeom>
        </p:spPr>
      </p:pic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964ADB6D-C268-6E41-9B5E-B01AC6AB3D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1995" y="4783683"/>
            <a:ext cx="3105090" cy="2028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F368D-4540-434D-B3FC-202BCC734BB4}"/>
              </a:ext>
            </a:extLst>
          </p:cNvPr>
          <p:cNvSpPr txBox="1"/>
          <p:nvPr/>
        </p:nvSpPr>
        <p:spPr>
          <a:xfrm>
            <a:off x="838200" y="4783683"/>
            <a:ext cx="502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2800"/>
              <a:t>Admin account and Password is plaintext in 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97CB47-CC3E-F245-9006-CCB2AF71FE6E}"/>
              </a:ext>
            </a:extLst>
          </p:cNvPr>
          <p:cNvSpPr/>
          <p:nvPr/>
        </p:nvSpPr>
        <p:spPr>
          <a:xfrm>
            <a:off x="1045947" y="2812931"/>
            <a:ext cx="431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http://100.84.124.155/decoder_control.cgi?command=1&amp;next_url=/proc/kcore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472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7F44-EC86-47FB-8EE0-E5D01427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6298-A039-40D9-9E3E-6AEC1C4E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Official App is behind paywall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All open source apps tried didn't seem to work, some reasons: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The Firmware and/or software may out-of-date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App may have been fixed by an update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After the vulnerabilities found earlier, large possibility of vulnerabilities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0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7F44-EC86-47FB-8EE0-E5D01427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WEb connection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A0C6"/>
          </a:solidFill>
          <a:ln w="38100" cap="rnd">
            <a:solidFill>
              <a:srgbClr val="96A0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6298-A039-40D9-9E3E-6AEC1C4E1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5638402" cy="410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Century Gothic"/>
              </a:rPr>
              <a:t>IP Camera Network analysis:</a:t>
            </a:r>
            <a:endParaRPr lang="en-US" sz="2400">
              <a:ea typeface="+mn-lt"/>
              <a:cs typeface="+mn-lt"/>
            </a:endParaRPr>
          </a:p>
          <a:p>
            <a:pPr lvl="1"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Traffic sent from/to port 80  =&gt;  (HTTP/1.1)</a:t>
            </a:r>
          </a:p>
          <a:p>
            <a:pPr lvl="1"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Authorization method  </a:t>
            </a:r>
            <a:r>
              <a:rPr lang="en-US" sz="1600">
                <a:latin typeface="Century Gothic"/>
              </a:rPr>
              <a:t>=&gt;</a:t>
            </a:r>
            <a:r>
              <a:rPr lang="en-US" sz="2800">
                <a:ea typeface="+mn-lt"/>
                <a:cs typeface="+mn-lt"/>
              </a:rPr>
              <a:t>  (Basic)</a:t>
            </a:r>
          </a:p>
          <a:p>
            <a:pPr lvl="2"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Credentials are exposed.</a:t>
            </a:r>
          </a:p>
          <a:p>
            <a:pPr lvl="1"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Intercepting live stream and images.</a:t>
            </a: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B48EF68-C466-40D0-8F8E-7B478814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150" b="-1"/>
          <a:stretch/>
        </p:blipFill>
        <p:spPr>
          <a:xfrm>
            <a:off x="6475247" y="2073100"/>
            <a:ext cx="4108078" cy="4336593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5CBF7A1E-8286-4907-86B0-ACD440AA6AC4}"/>
              </a:ext>
            </a:extLst>
          </p:cNvPr>
          <p:cNvSpPr/>
          <p:nvPr/>
        </p:nvSpPr>
        <p:spPr>
          <a:xfrm>
            <a:off x="9264134" y="4234434"/>
            <a:ext cx="459287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562B3EEB-5D65-422F-8262-FA155F71B7C0}"/>
              </a:ext>
            </a:extLst>
          </p:cNvPr>
          <p:cNvSpPr/>
          <p:nvPr/>
        </p:nvSpPr>
        <p:spPr>
          <a:xfrm>
            <a:off x="10412352" y="5852378"/>
            <a:ext cx="459287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1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7F44-EC86-47FB-8EE0-E5D01427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WEb connection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A0C6"/>
          </a:solidFill>
          <a:ln w="38100" cap="rnd">
            <a:solidFill>
              <a:srgbClr val="96A0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6298-A039-40D9-9E3E-6AEC1C4E1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5638402" cy="410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entury Gothic"/>
              </a:rPr>
              <a:t>IP Camera Network analysis: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1000"/>
              </a:spcBef>
            </a:pPr>
            <a:r>
              <a:rPr lang="en-US" sz="2800">
                <a:ea typeface="+mn-lt"/>
                <a:cs typeface="+mn-lt"/>
              </a:rPr>
              <a:t>Intercepting live stream and images.</a:t>
            </a:r>
          </a:p>
          <a:p>
            <a:pPr lvl="2"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Export the packet</a:t>
            </a:r>
          </a:p>
          <a:p>
            <a:pPr lvl="2"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Save .jpeg extension file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562B3EEB-5D65-422F-8262-FA155F71B7C0}"/>
              </a:ext>
            </a:extLst>
          </p:cNvPr>
          <p:cNvSpPr/>
          <p:nvPr/>
        </p:nvSpPr>
        <p:spPr>
          <a:xfrm rot="16200000">
            <a:off x="8605366" y="4655986"/>
            <a:ext cx="615862" cy="22964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8AB671-F592-406E-AE6D-2DC99702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606" y="2019829"/>
            <a:ext cx="4653419" cy="2453000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5CBF7A1E-8286-4907-86B0-ACD440AA6AC4}"/>
              </a:ext>
            </a:extLst>
          </p:cNvPr>
          <p:cNvSpPr/>
          <p:nvPr/>
        </p:nvSpPr>
        <p:spPr>
          <a:xfrm>
            <a:off x="9316325" y="3827339"/>
            <a:ext cx="459287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 descr="A picture containing building, sitting, room, tub&#10;&#10;Description generated with very high confidence">
            <a:extLst>
              <a:ext uri="{FF2B5EF4-FFF2-40B4-BE49-F238E27FC236}">
                <a16:creationId xmlns:a16="http://schemas.microsoft.com/office/drawing/2014/main" id="{4072A7A6-887D-4F38-9BFA-AA1290AD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90" y="5145587"/>
            <a:ext cx="2158653" cy="1587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B4C7A4-E0C8-40C5-BEFD-5B9A59AF9DE0}"/>
              </a:ext>
            </a:extLst>
          </p:cNvPr>
          <p:cNvSpPr txBox="1"/>
          <p:nvPr/>
        </p:nvSpPr>
        <p:spPr>
          <a:xfrm>
            <a:off x="5956126" y="626927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Sample picture of my flat ceiling</a:t>
            </a:r>
          </a:p>
        </p:txBody>
      </p:sp>
    </p:spTree>
    <p:extLst>
      <p:ext uri="{BB962C8B-B14F-4D97-AF65-F5344CB8AC3E}">
        <p14:creationId xmlns:p14="http://schemas.microsoft.com/office/powerpoint/2010/main" val="367108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4C08-FF14-4B7B-A6F3-CD91686E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Attack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3311-8D42-4103-B5D9-6F063988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To ensure the </a:t>
            </a:r>
            <a:r>
              <a:rPr lang="en-US" sz="3200" err="1"/>
              <a:t>ip</a:t>
            </a:r>
            <a:r>
              <a:rPr lang="en-US" sz="3200"/>
              <a:t> camera network secure:</a:t>
            </a:r>
          </a:p>
          <a:p>
            <a:pPr lvl="1"/>
            <a:r>
              <a:rPr lang="en-US" sz="2800"/>
              <a:t>Use HTTPS</a:t>
            </a:r>
          </a:p>
          <a:p>
            <a:pPr lvl="1"/>
            <a:r>
              <a:rPr lang="en-US" sz="2800"/>
              <a:t>TLS/SSL Protocols</a:t>
            </a:r>
          </a:p>
          <a:p>
            <a:pPr lvl="1"/>
            <a:r>
              <a:rPr lang="en-US" sz="2800"/>
              <a:t>Improved authentication</a:t>
            </a:r>
          </a:p>
          <a:p>
            <a:pPr lvl="1"/>
            <a:r>
              <a:rPr lang="en-US" sz="2800"/>
              <a:t>Strong passwords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41EE-44D1-4F41-8A96-7DFB0FA2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</a:t>
            </a:r>
            <a:r>
              <a:rPr lang="en-US"/>
              <a:t>o</a:t>
            </a:r>
            <a:r>
              <a:rPr lang="en-CN"/>
              <a:t>mmon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DCFF-3806-9B44-9894-984C9BF95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Cross-Site Request Forgery</a:t>
            </a:r>
            <a:endParaRPr lang="en-CN"/>
          </a:p>
          <a:p>
            <a:r>
              <a:rPr lang="en-CN"/>
              <a:t>DNS Hijacking</a:t>
            </a:r>
          </a:p>
          <a:p>
            <a:r>
              <a:rPr lang="en-US"/>
              <a:t>Missing Function Level Access Control</a:t>
            </a:r>
          </a:p>
          <a:p>
            <a:r>
              <a:rPr lang="en-CN"/>
              <a:t>X-FRAME-OPTIONS Missing (Click Hijacking)</a:t>
            </a:r>
          </a:p>
          <a:p>
            <a:r>
              <a:rPr lang="en-CN"/>
              <a:t>No HTTPS</a:t>
            </a:r>
          </a:p>
          <a:p>
            <a:r>
              <a:rPr lang="en-CN"/>
              <a:t>Arbitrary file read</a:t>
            </a:r>
          </a:p>
        </p:txBody>
      </p:sp>
    </p:spTree>
    <p:extLst>
      <p:ext uri="{BB962C8B-B14F-4D97-AF65-F5344CB8AC3E}">
        <p14:creationId xmlns:p14="http://schemas.microsoft.com/office/powerpoint/2010/main" val="200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B7F5-9C52-5C40-BBAF-AFBBD5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Initial research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C601C-A8D7-4742-84EA-6A7A87595572}"/>
              </a:ext>
            </a:extLst>
          </p:cNvPr>
          <p:cNvSpPr txBox="1"/>
          <p:nvPr/>
        </p:nvSpPr>
        <p:spPr>
          <a:xfrm>
            <a:off x="1175359" y="2240072"/>
            <a:ext cx="7910185" cy="39446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Reading packaging and manuals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Connected via ethernet</a:t>
            </a:r>
            <a:endParaRPr lang="en-US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Possible server setup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Firmware Structure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Firmware Reverse Engineering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Web Connection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Network Analysis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Common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08396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FB065-60D5-974D-AEC1-9590F93E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zh-CN" sz="7200"/>
              <a:t>Basic Information</a:t>
            </a:r>
            <a:endParaRPr lang="en-CN" sz="720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0C6"/>
          </a:solidFill>
          <a:ln w="38100" cap="rnd">
            <a:solidFill>
              <a:srgbClr val="96A0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D34B-78D1-9941-ABAC-1AF2445B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zh-CN"/>
              <a:t>Hardware</a:t>
            </a:r>
          </a:p>
          <a:p>
            <a:pPr marL="457200" lvl="1" indent="0">
              <a:buNone/>
            </a:pPr>
            <a:r>
              <a:rPr lang="en-US" altLang="zh-CN"/>
              <a:t>MAC</a:t>
            </a:r>
            <a:r>
              <a:rPr lang="zh-CN" altLang="en-US"/>
              <a:t> </a:t>
            </a:r>
            <a:r>
              <a:rPr lang="en-US" altLang="zh-CN"/>
              <a:t>ID</a:t>
            </a:r>
            <a:r>
              <a:rPr lang="zh-CN" altLang="en-US"/>
              <a:t>：</a:t>
            </a:r>
            <a:r>
              <a:rPr lang="en-US" altLang="zh-CN"/>
              <a:t>54CDEE003896</a:t>
            </a:r>
          </a:p>
          <a:p>
            <a:pPr marL="457200" lvl="1" indent="0">
              <a:buNone/>
            </a:pPr>
            <a:r>
              <a:rPr lang="en-US" altLang="zh-CN"/>
              <a:t>DDNS</a:t>
            </a:r>
            <a:r>
              <a:rPr lang="zh-CN" altLang="en-US"/>
              <a:t>：</a:t>
            </a:r>
            <a:r>
              <a:rPr lang="en-US" altLang="zh-CN">
                <a:hlinkClick r:id="rId2"/>
              </a:rPr>
              <a:t>http://g2339.oipcam.com</a:t>
            </a:r>
            <a:r>
              <a:rPr lang="en-US" altLang="zh-CN"/>
              <a:t> (expired)</a:t>
            </a:r>
          </a:p>
          <a:p>
            <a:pPr marL="457200" lvl="1" indent="0">
              <a:buNone/>
            </a:pPr>
            <a:r>
              <a:rPr lang="en-CN"/>
              <a:t>Default username/password: admin/&lt;empty&gt;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2493-4B04-6746-B23D-1DA1D8CC0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r="527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430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B7F5-9C52-5C40-BBAF-AFBBD5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20C16-7B32-9548-95D8-6326F25E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81" y="2687133"/>
            <a:ext cx="6487297" cy="800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E5323D-E955-A74D-B8D8-B65EFC62335E}"/>
              </a:ext>
            </a:extLst>
          </p:cNvPr>
          <p:cNvSpPr txBox="1"/>
          <p:nvPr/>
        </p:nvSpPr>
        <p:spPr>
          <a:xfrm>
            <a:off x="1062681" y="2014151"/>
            <a:ext cx="682122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Setting a bridge between Wireless network and Ethernet network</a:t>
            </a:r>
            <a:endParaRPr lang="en-CN" sz="3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3F2AE-5BA0-A342-BAA4-A6F11F52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03" y="4580130"/>
            <a:ext cx="3665870" cy="1828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E5043-5D8B-5644-95BE-B0B6148E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5519293"/>
            <a:ext cx="5424616" cy="889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4CB39-8D6C-DE45-896C-DF006E6AC6EC}"/>
              </a:ext>
            </a:extLst>
          </p:cNvPr>
          <p:cNvSpPr txBox="1"/>
          <p:nvPr/>
        </p:nvSpPr>
        <p:spPr>
          <a:xfrm>
            <a:off x="1062681" y="3918888"/>
            <a:ext cx="288008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3200"/>
              <a:t>Intercepting HTTP traffic</a:t>
            </a:r>
          </a:p>
        </p:txBody>
      </p:sp>
    </p:spTree>
    <p:extLst>
      <p:ext uri="{BB962C8B-B14F-4D97-AF65-F5344CB8AC3E}">
        <p14:creationId xmlns:p14="http://schemas.microsoft.com/office/powerpoint/2010/main" val="79361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658D-A5B2-E941-9304-CA92416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Google 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1F89-923C-F749-B444-87FE4E6C4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3523736" cy="648163"/>
          </a:xfrm>
        </p:spPr>
        <p:txBody>
          <a:bodyPr/>
          <a:lstStyle/>
          <a:p>
            <a:r>
              <a:rPr lang="en-CN"/>
              <a:t>Product</a:t>
            </a:r>
            <a:r>
              <a:rPr lang="zh-CN" altLang="en-US"/>
              <a:t> </a:t>
            </a:r>
            <a:r>
              <a:rPr lang="en-US" altLang="zh-CN"/>
              <a:t>information</a:t>
            </a:r>
            <a:r>
              <a:rPr lang="zh-CN" altLang="en-US"/>
              <a:t> </a:t>
            </a:r>
            <a:r>
              <a:rPr lang="en-US" altLang="zh-CN"/>
              <a:t>gathering</a:t>
            </a:r>
          </a:p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FF59D-D0FA-E740-824D-DF5F51B1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69" y="2577547"/>
            <a:ext cx="3746157" cy="1630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94951-6916-1740-9FE5-7250E83CA03B}"/>
              </a:ext>
            </a:extLst>
          </p:cNvPr>
          <p:cNvSpPr txBox="1"/>
          <p:nvPr/>
        </p:nvSpPr>
        <p:spPr>
          <a:xfrm>
            <a:off x="875269" y="4372182"/>
            <a:ext cx="3993293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N" sz="2800"/>
              <a:t>CVE history search (</a:t>
            </a:r>
            <a:r>
              <a:rPr lang="en-CN" sz="2800">
                <a:solidFill>
                  <a:srgbClr val="FF0000"/>
                </a:solidFill>
              </a:rPr>
              <a:t>All exploits failed</a:t>
            </a:r>
            <a:r>
              <a:rPr lang="en-CN" sz="280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39561-6672-3B4C-92A6-A4386764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69" y="4900315"/>
            <a:ext cx="3993293" cy="1907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BF196-8836-4B43-BBB3-CAF1F0AA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112" y="2455467"/>
            <a:ext cx="3836353" cy="23531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09F64D-3FCF-2D4E-AEF6-D2F389787533}"/>
              </a:ext>
            </a:extLst>
          </p:cNvPr>
          <p:cNvSpPr txBox="1">
            <a:spLocks/>
          </p:cNvSpPr>
          <p:nvPr/>
        </p:nvSpPr>
        <p:spPr>
          <a:xfrm>
            <a:off x="6912622" y="1894739"/>
            <a:ext cx="3523736" cy="6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CGI documentation information(</a:t>
            </a:r>
            <a:r>
              <a:rPr lang="en-US">
                <a:solidFill>
                  <a:srgbClr val="00B050"/>
                </a:solidFill>
              </a:rPr>
              <a:t>Useful</a:t>
            </a:r>
            <a:r>
              <a:rPr lang="en-US"/>
              <a:t>)</a:t>
            </a:r>
            <a:endParaRPr lang="en-US" altLang="zh-CN"/>
          </a:p>
          <a:p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CF7FE-6D8C-9046-84DE-8947C5D2D8A5}"/>
              </a:ext>
            </a:extLst>
          </p:cNvPr>
          <p:cNvSpPr txBox="1"/>
          <p:nvPr/>
        </p:nvSpPr>
        <p:spPr>
          <a:xfrm>
            <a:off x="7172112" y="6017489"/>
            <a:ext cx="434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5"/>
              </a:rPr>
              <a:t>http://www.foscam.eu/index.php/productattachments/index/download?id=129</a:t>
            </a:r>
            <a:endParaRPr lang="en-C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2648FB-9533-FE4F-B948-4C5C04E0DC5C}"/>
              </a:ext>
            </a:extLst>
          </p:cNvPr>
          <p:cNvSpPr txBox="1">
            <a:spLocks/>
          </p:cNvSpPr>
          <p:nvPr/>
        </p:nvSpPr>
        <p:spPr>
          <a:xfrm>
            <a:off x="6912622" y="5369326"/>
            <a:ext cx="3523736" cy="6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Firmware download link</a:t>
            </a:r>
          </a:p>
          <a:p>
            <a:endParaRPr lang="en-US" altLang="zh-CN"/>
          </a:p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228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658D-A5B2-E941-9304-CA92416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F</a:t>
            </a:r>
            <a:r>
              <a:rPr lang="en-US" err="1"/>
              <a:t>i</a:t>
            </a:r>
            <a:r>
              <a:rPr lang="en-CN"/>
              <a:t>rmware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1F89-923C-F749-B444-87FE4E6C4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6775"/>
            <a:ext cx="3523736" cy="648163"/>
          </a:xfrm>
        </p:spPr>
        <p:txBody>
          <a:bodyPr/>
          <a:lstStyle/>
          <a:p>
            <a:r>
              <a:rPr lang="en-US"/>
              <a:t>ROMFS</a:t>
            </a:r>
          </a:p>
          <a:p>
            <a:endParaRPr lang="en-US" altLang="zh-CN"/>
          </a:p>
          <a:p>
            <a:endParaRPr lang="en-C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F78A71-9359-F342-B030-C54E9A8BCF3B}"/>
              </a:ext>
            </a:extLst>
          </p:cNvPr>
          <p:cNvSpPr txBox="1">
            <a:spLocks/>
          </p:cNvSpPr>
          <p:nvPr/>
        </p:nvSpPr>
        <p:spPr>
          <a:xfrm>
            <a:off x="838200" y="2048981"/>
            <a:ext cx="3523736" cy="6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Compressed </a:t>
            </a:r>
            <a:r>
              <a:rPr lang="en-US" err="1"/>
              <a:t>Linux.bin</a:t>
            </a:r>
            <a:r>
              <a:rPr lang="en-US"/>
              <a:t> (ZIP)</a:t>
            </a:r>
          </a:p>
          <a:p>
            <a:endParaRPr lang="en-US" altLang="zh-CN"/>
          </a:p>
          <a:p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2F49B-88B3-1943-AF2A-E159C25E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838" y="1851326"/>
            <a:ext cx="6908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658D-A5B2-E941-9304-CA924164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F</a:t>
            </a:r>
            <a:r>
              <a:rPr lang="en-US" err="1"/>
              <a:t>i</a:t>
            </a:r>
            <a:r>
              <a:rPr lang="en-CN"/>
              <a:t>rmware Reverse</a:t>
            </a:r>
            <a:r>
              <a:rPr lang="zh-CN" altLang="en-US"/>
              <a:t> </a:t>
            </a:r>
            <a:r>
              <a:rPr lang="en-US" altLang="zh-CN"/>
              <a:t>engineering</a:t>
            </a:r>
            <a:endParaRPr lang="en-C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0779DB-5C16-DD46-A9CB-D4E938CA6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2449" y="1994399"/>
            <a:ext cx="2708189" cy="3718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28EA7-F4C8-4C44-9FDA-D45E4B6C5ADE}"/>
              </a:ext>
            </a:extLst>
          </p:cNvPr>
          <p:cNvSpPr txBox="1"/>
          <p:nvPr/>
        </p:nvSpPr>
        <p:spPr>
          <a:xfrm>
            <a:off x="949411" y="1994399"/>
            <a:ext cx="7725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3200"/>
              <a:t>CGI List (Thanks to CGI document. We can know what they are doing easily)</a:t>
            </a:r>
          </a:p>
        </p:txBody>
      </p:sp>
    </p:spTree>
    <p:extLst>
      <p:ext uri="{BB962C8B-B14F-4D97-AF65-F5344CB8AC3E}">
        <p14:creationId xmlns:p14="http://schemas.microsoft.com/office/powerpoint/2010/main" val="126123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7DC8-B7F9-3C4B-862B-BE0812B6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F</a:t>
            </a:r>
            <a:r>
              <a:rPr lang="en-US"/>
              <a:t>i</a:t>
            </a:r>
            <a:r>
              <a:rPr lang="en-CN"/>
              <a:t>rmware reverse engineering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69BD-6223-6B4F-BD51-5DB8D826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N"/>
              <a:t>Fake CGI…(Actually it only compare strings)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7AD12-898E-D248-A9B4-2C4F40C5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06" y="2146813"/>
            <a:ext cx="5829818" cy="42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7DC8-B7F9-3C4B-862B-BE0812B6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F</a:t>
            </a:r>
            <a:r>
              <a:rPr lang="en-US" err="1"/>
              <a:t>i</a:t>
            </a:r>
            <a:r>
              <a:rPr lang="en-CN"/>
              <a:t>rmware reverse enginnering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4CD84-FDAF-B44D-9B38-C1FF94DA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4"/>
            <a:ext cx="8219303" cy="4251960"/>
          </a:xfrm>
        </p:spPr>
        <p:txBody>
          <a:bodyPr/>
          <a:lstStyle/>
          <a:p>
            <a:r>
              <a:rPr lang="en-CN"/>
              <a:t>Formatting code by IDE(C</a:t>
            </a:r>
            <a:r>
              <a:rPr lang="en-US"/>
              <a:t>l</a:t>
            </a:r>
            <a:r>
              <a:rPr lang="en-CN"/>
              <a:t>ion)</a:t>
            </a:r>
          </a:p>
          <a:p>
            <a:r>
              <a:rPr lang="en-CN"/>
              <a:t>Check it one by one until 4th function. An arbitrary file including vulnerability was found.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D127-F644-484E-9B4C-3C42D0E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7" y="3336324"/>
            <a:ext cx="4928060" cy="352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41DB2-8EAC-3D44-9C0B-ADFF17B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80" y="3336324"/>
            <a:ext cx="2615044" cy="33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622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23C25"/>
      </a:dk2>
      <a:lt2>
        <a:srgbClr val="E8E7E2"/>
      </a:lt2>
      <a:accent1>
        <a:srgbClr val="96A0C6"/>
      </a:accent1>
      <a:accent2>
        <a:srgbClr val="7FA4BA"/>
      </a:accent2>
      <a:accent3>
        <a:srgbClr val="82ACAA"/>
      </a:accent3>
      <a:accent4>
        <a:srgbClr val="77AE94"/>
      </a:accent4>
      <a:accent5>
        <a:srgbClr val="83AF89"/>
      </a:accent5>
      <a:accent6>
        <a:srgbClr val="88AF78"/>
      </a:accent6>
      <a:hlink>
        <a:srgbClr val="8E8256"/>
      </a:hlink>
      <a:folHlink>
        <a:srgbClr val="828282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SketchyVTI</vt:lpstr>
      <vt:lpstr>Ebode Camera Security Analysis</vt:lpstr>
      <vt:lpstr>Initial research</vt:lpstr>
      <vt:lpstr>Basic Information</vt:lpstr>
      <vt:lpstr>Setup</vt:lpstr>
      <vt:lpstr>Google hacking</vt:lpstr>
      <vt:lpstr>Firmware structure</vt:lpstr>
      <vt:lpstr>Firmware Reverse engineering</vt:lpstr>
      <vt:lpstr>Firmware reverse engineering</vt:lpstr>
      <vt:lpstr>Firmware reverse enginnering</vt:lpstr>
      <vt:lpstr>Arbitrary File read</vt:lpstr>
      <vt:lpstr>APP connection</vt:lpstr>
      <vt:lpstr>WEb connection</vt:lpstr>
      <vt:lpstr>WEb connection</vt:lpstr>
      <vt:lpstr>Attack Mitigations</vt:lpstr>
      <vt:lpstr>Common vulnerabilities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Abode Camera Security Analysis</dc:title>
  <dc:creator>Haotian Xiang (MSc Cyber Security FT)</dc:creator>
  <cp:revision>2</cp:revision>
  <dcterms:created xsi:type="dcterms:W3CDTF">2020-03-26T21:19:50Z</dcterms:created>
  <dcterms:modified xsi:type="dcterms:W3CDTF">2020-04-03T21:27:27Z</dcterms:modified>
</cp:coreProperties>
</file>